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8" r:id="rId3"/>
    <p:sldId id="273" r:id="rId4"/>
    <p:sldId id="268" r:id="rId5"/>
    <p:sldId id="269" r:id="rId6"/>
    <p:sldId id="270" r:id="rId7"/>
    <p:sldId id="271" r:id="rId8"/>
    <p:sldId id="272" r:id="rId9"/>
    <p:sldId id="264" r:id="rId10"/>
    <p:sldId id="261" r:id="rId11"/>
    <p:sldId id="265" r:id="rId12"/>
    <p:sldId id="274" r:id="rId13"/>
  </p:sldIdLst>
  <p:sldSz cx="9144000" cy="6858000" type="screen4x3"/>
  <p:notesSz cx="6669088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66CF"/>
    <a:srgbClr val="3E6FD2"/>
    <a:srgbClr val="2D5EC1"/>
    <a:srgbClr val="BDDEFF"/>
    <a:srgbClr val="99CCFF"/>
    <a:srgbClr val="808080"/>
    <a:srgbClr val="FFD624"/>
    <a:srgbClr val="0F54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932" autoAdjust="0"/>
  </p:normalViewPr>
  <p:slideViewPr>
    <p:cSldViewPr>
      <p:cViewPr>
        <p:scale>
          <a:sx n="80" d="100"/>
          <a:sy n="80" d="100"/>
        </p:scale>
        <p:origin x="-1002" y="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890665" cy="496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728" tIns="45364" rIns="90728" bIns="45364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6866" y="0"/>
            <a:ext cx="2890665" cy="496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728" tIns="45364" rIns="90728" bIns="45364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9672"/>
            <a:ext cx="2890665" cy="496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728" tIns="45364" rIns="90728" bIns="45364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6866" y="9429672"/>
            <a:ext cx="2890665" cy="496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728" tIns="45364" rIns="90728" bIns="45364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fld id="{AEBF0A75-B0B0-46A8-BED4-50A939F651F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84620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890665" cy="496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728" tIns="45364" rIns="90728" bIns="45364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6866" y="0"/>
            <a:ext cx="2890665" cy="496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728" tIns="45364" rIns="90728" bIns="45364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40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598" y="4715631"/>
            <a:ext cx="5335893" cy="4467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728" tIns="45364" rIns="90728" bIns="4536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9672"/>
            <a:ext cx="2890665" cy="496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728" tIns="45364" rIns="90728" bIns="45364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6866" y="9429672"/>
            <a:ext cx="2890665" cy="496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728" tIns="45364" rIns="90728" bIns="45364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fld id="{C1E59CEA-AB0C-4C52-B8EF-89F64537015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588517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9CEA-AB0C-4C52-B8EF-89F64537015C}" type="slidenum">
              <a:rPr lang="en-GB" altLang="en-US" smtClean="0"/>
              <a:pPr/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80552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9CEA-AB0C-4C52-B8EF-89F64537015C}" type="slidenum">
              <a:rPr lang="en-GB" altLang="en-US" smtClean="0"/>
              <a:pPr/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308616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9CEA-AB0C-4C52-B8EF-89F64537015C}" type="slidenum">
              <a:rPr lang="en-GB" altLang="en-US" smtClean="0"/>
              <a:pPr/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112045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9CEA-AB0C-4C52-B8EF-89F64537015C}" type="slidenum">
              <a:rPr lang="en-GB" altLang="en-US" smtClean="0"/>
              <a:pPr/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11204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9CEA-AB0C-4C52-B8EF-89F64537015C}" type="slidenum">
              <a:rPr lang="en-GB" altLang="en-US" smtClean="0"/>
              <a:pPr/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55220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9CEA-AB0C-4C52-B8EF-89F64537015C}" type="slidenum">
              <a:rPr lang="en-GB" altLang="en-US" smtClean="0"/>
              <a:pPr/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75924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9CEA-AB0C-4C52-B8EF-89F64537015C}" type="slidenum">
              <a:rPr lang="en-GB" altLang="en-US" smtClean="0"/>
              <a:pPr/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331868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9CEA-AB0C-4C52-B8EF-89F64537015C}" type="slidenum">
              <a:rPr lang="en-GB" altLang="en-US" smtClean="0"/>
              <a:pPr/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551387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9CEA-AB0C-4C52-B8EF-89F64537015C}" type="slidenum">
              <a:rPr lang="en-GB" altLang="en-US" smtClean="0"/>
              <a:pPr/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348990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International</a:t>
            </a:r>
            <a:r>
              <a:rPr lang="en-GB" baseline="0" dirty="0" smtClean="0"/>
              <a:t> organisations – consultations took place during January to April 2015 period;</a:t>
            </a:r>
          </a:p>
          <a:p>
            <a:r>
              <a:rPr lang="en-GB" baseline="0" dirty="0" smtClean="0"/>
              <a:t>ESS members (EU28+EFTA) – consultations during summer 2015</a:t>
            </a:r>
          </a:p>
          <a:p>
            <a:r>
              <a:rPr lang="en-GB" baseline="0" dirty="0" smtClean="0"/>
              <a:t>Aim: get draft DSD approved by November 2015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9CEA-AB0C-4C52-B8EF-89F64537015C}" type="slidenum">
              <a:rPr lang="en-GB" altLang="en-US" smtClean="0"/>
              <a:pPr/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049721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9CEA-AB0C-4C52-B8EF-89F64537015C}" type="slidenum">
              <a:rPr lang="en-GB" altLang="en-US" smtClean="0"/>
              <a:pPr/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331811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Seasonal adjustment (Y=Yes) is not accepted value for prices;</a:t>
            </a:r>
            <a:r>
              <a:rPr lang="en-GB" baseline="0" dirty="0" smtClean="0"/>
              <a:t> validation aspect incorporated (to review the </a:t>
            </a:r>
            <a:r>
              <a:rPr lang="en-GB" baseline="0" smtClean="0"/>
              <a:t>document referred)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9CEA-AB0C-4C52-B8EF-89F64537015C}" type="slidenum">
              <a:rPr lang="en-GB" altLang="en-US" smtClean="0"/>
              <a:pPr/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27299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1_First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1125538"/>
            <a:ext cx="9144000" cy="5732462"/>
          </a:xfrm>
          <a:prstGeom prst="rect">
            <a:avLst/>
          </a:prstGeom>
          <a:solidFill>
            <a:srgbClr val="0F5494"/>
          </a:solidFill>
          <a:ln w="73025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6000" y="309600"/>
            <a:ext cx="1584325" cy="110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4230000" y="6669360"/>
            <a:ext cx="684213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51520" y="3573016"/>
            <a:ext cx="8640960" cy="2088232"/>
          </a:xfrm>
        </p:spPr>
        <p:txBody>
          <a:bodyPr anchor="t" anchorCtr="0"/>
          <a:lstStyle>
            <a:lvl1pPr indent="0">
              <a:defRPr sz="3200">
                <a:solidFill>
                  <a:srgbClr val="FFD624"/>
                </a:solidFill>
              </a:defRPr>
            </a:lvl1pPr>
          </a:lstStyle>
          <a:p>
            <a:r>
              <a:rPr lang="en-GB" dirty="0" smtClean="0"/>
              <a:t>Title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1520" y="1556792"/>
            <a:ext cx="8640960" cy="1872208"/>
          </a:xfrm>
        </p:spPr>
        <p:txBody>
          <a:bodyPr/>
          <a:lstStyle>
            <a:lvl1pPr indent="0" algn="l">
              <a:buNone/>
              <a:defRPr sz="2800" b="1" i="0">
                <a:solidFill>
                  <a:schemeClr val="bg1"/>
                </a:solidFill>
              </a:defRPr>
            </a:lvl1pPr>
            <a:lvl3pPr marL="228600" indent="-228600" algn="l">
              <a:defRPr sz="3000" b="1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 smtClean="0"/>
              <a:t>Subtitle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395536" y="6021289"/>
            <a:ext cx="8280920" cy="432047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</a:tabLst>
              <a:defRPr>
                <a:solidFill>
                  <a:schemeClr val="bg1"/>
                </a:solidFill>
              </a:defRPr>
            </a:lvl1pPr>
          </a:lstStyle>
          <a:p>
            <a:endParaRPr lang="en-GB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98901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/>
          </a:p>
        </p:txBody>
      </p:sp>
      <p:pic>
        <p:nvPicPr>
          <p:cNvPr id="5" name="Picture 5" descr="LOGO CE-EN-NEG-quadri.ai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125" y="3175"/>
            <a:ext cx="15113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4262438" y="6669088"/>
            <a:ext cx="596900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700" b="0" i="1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556271"/>
            <a:ext cx="8424936" cy="9366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95536" y="2564904"/>
            <a:ext cx="8424936" cy="3633788"/>
          </a:xfrm>
        </p:spPr>
        <p:txBody>
          <a:bodyPr>
            <a:normAutofit/>
          </a:bodyPr>
          <a:lstStyle>
            <a:lvl1pPr marL="342900" indent="-342900" algn="just">
              <a:spcBef>
                <a:spcPts val="1200"/>
              </a:spcBef>
              <a:buClr>
                <a:srgbClr val="0F5494"/>
              </a:buClr>
              <a:buFont typeface="Verdana" panose="020B0604030504040204" pitchFamily="34" charset="0"/>
              <a:buChar char="•"/>
              <a:defRPr sz="2800" i="0"/>
            </a:lvl1pPr>
            <a:lvl2pPr marL="742950" indent="-285750" algn="just">
              <a:spcBef>
                <a:spcPts val="900"/>
              </a:spcBef>
              <a:buClr>
                <a:srgbClr val="0F5494"/>
              </a:buClr>
              <a:buFont typeface="Wingdings" panose="05000000000000000000" pitchFamily="2" charset="2"/>
              <a:buChar char="Ø"/>
              <a:defRPr sz="2400" b="0"/>
            </a:lvl2pPr>
            <a:lvl3pPr marL="1200150" indent="-285750" algn="just">
              <a:spcBef>
                <a:spcPts val="600"/>
              </a:spcBef>
              <a:buFont typeface="Verdana" panose="020B0604030504040204" pitchFamily="34" charset="0"/>
              <a:buChar char="−"/>
              <a:defRPr sz="2000">
                <a:solidFill>
                  <a:srgbClr val="0F5494"/>
                </a:solidFill>
              </a:defRPr>
            </a:lvl3pPr>
            <a:lvl4pPr marL="1600200" indent="-228600" algn="just">
              <a:spcBef>
                <a:spcPts val="600"/>
              </a:spcBef>
              <a:buFont typeface="Wingdings" panose="05000000000000000000" pitchFamily="2" charset="2"/>
              <a:buChar char="ü"/>
              <a:defRPr sz="1800">
                <a:solidFill>
                  <a:srgbClr val="0F5494"/>
                </a:solidFill>
                <a:latin typeface="+mj-lt"/>
              </a:defRPr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95536" y="6237289"/>
            <a:ext cx="7920880" cy="432072"/>
          </a:xfrm>
        </p:spPr>
        <p:txBody>
          <a:bodyPr/>
          <a:lstStyle>
            <a:lvl1pPr algn="l">
              <a:defRPr>
                <a:solidFill>
                  <a:srgbClr val="0F5494"/>
                </a:solidFill>
              </a:defRPr>
            </a:lvl1pPr>
          </a:lstStyle>
          <a:p>
            <a:endParaRPr lang="en-GB" altLang="en-US"/>
          </a:p>
        </p:txBody>
      </p:sp>
      <p:sp>
        <p:nvSpPr>
          <p:cNvPr id="13" name="Rectangle 12"/>
          <p:cNvSpPr/>
          <p:nvPr/>
        </p:nvSpPr>
        <p:spPr>
          <a:xfrm>
            <a:off x="4230000" y="6669360"/>
            <a:ext cx="684213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/>
          </a:p>
        </p:txBody>
      </p:sp>
      <p:sp>
        <p:nvSpPr>
          <p:cNvPr id="1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16416" y="6237313"/>
            <a:ext cx="504056" cy="432048"/>
          </a:xfrm>
        </p:spPr>
        <p:txBody>
          <a:bodyPr/>
          <a:lstStyle>
            <a:lvl1pPr>
              <a:defRPr>
                <a:solidFill>
                  <a:srgbClr val="0F5494"/>
                </a:solidFill>
              </a:defRPr>
            </a:lvl1pPr>
          </a:lstStyle>
          <a:p>
            <a:fld id="{4BFD6383-BB19-469E-8703-747662376691}" type="slidenum">
              <a:rPr lang="en-GB" altLang="en-US" smtClean="0"/>
              <a:pPr/>
              <a:t>‹#›</a:t>
            </a:fld>
            <a:endParaRPr lang="en-GB" altLang="en-US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144000" cy="98901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/>
          </a:p>
        </p:txBody>
      </p:sp>
      <p:pic>
        <p:nvPicPr>
          <p:cNvPr id="12" name="Picture 5" descr="LOGO CE-EN-NEG-quadri.ai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125" y="3175"/>
            <a:ext cx="15113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5908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4_Title and Content_numbered_l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98901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/>
          </a:p>
        </p:txBody>
      </p:sp>
      <p:pic>
        <p:nvPicPr>
          <p:cNvPr id="5" name="Picture 5" descr="LOGO CE-EN-NEG-quadri.ai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0400" y="3600"/>
            <a:ext cx="15113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268760"/>
            <a:ext cx="8424936" cy="9366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16416" y="6237313"/>
            <a:ext cx="504056" cy="432048"/>
          </a:xfrm>
        </p:spPr>
        <p:txBody>
          <a:bodyPr/>
          <a:lstStyle>
            <a:lvl1pPr>
              <a:defRPr>
                <a:solidFill>
                  <a:srgbClr val="0F5494"/>
                </a:solidFill>
              </a:defRPr>
            </a:lvl1pPr>
          </a:lstStyle>
          <a:p>
            <a:fld id="{4BFD6383-BB19-469E-8703-747662376691}" type="slidenum">
              <a:rPr lang="en-GB" altLang="en-US" smtClean="0"/>
              <a:pPr/>
              <a:t>‹#›</a:t>
            </a:fld>
            <a:endParaRPr lang="en-GB" altLang="en-US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95536" y="2204864"/>
            <a:ext cx="8424936" cy="3993828"/>
          </a:xfrm>
        </p:spPr>
        <p:txBody>
          <a:bodyPr/>
          <a:lstStyle>
            <a:lvl1pPr marL="0" indent="0" algn="just">
              <a:buClr>
                <a:srgbClr val="0F5494"/>
              </a:buClr>
              <a:buFont typeface="+mj-lt"/>
              <a:buNone/>
              <a:defRPr i="0"/>
            </a:lvl1pPr>
            <a:lvl2pPr marL="914400" indent="-457200" algn="just">
              <a:buClr>
                <a:srgbClr val="0F5494"/>
              </a:buClr>
              <a:buFont typeface="+mj-lt"/>
              <a:buAutoNum type="arabicPeriod"/>
              <a:defRPr b="0"/>
            </a:lvl2pPr>
            <a:lvl3pPr marL="1257300" indent="-342900" algn="just">
              <a:buFont typeface="+mj-lt"/>
              <a:buAutoNum type="alphaLcPeriod"/>
              <a:defRPr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1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95536" y="6237289"/>
            <a:ext cx="7920880" cy="432072"/>
          </a:xfrm>
        </p:spPr>
        <p:txBody>
          <a:bodyPr/>
          <a:lstStyle>
            <a:lvl1pPr algn="l">
              <a:defRPr>
                <a:solidFill>
                  <a:srgbClr val="0F5494"/>
                </a:solidFill>
              </a:defRPr>
            </a:lvl1pPr>
          </a:lstStyle>
          <a:p>
            <a:endParaRPr lang="en-GB" altLang="en-US"/>
          </a:p>
        </p:txBody>
      </p:sp>
      <p:sp>
        <p:nvSpPr>
          <p:cNvPr id="12" name="Rectangle 11"/>
          <p:cNvSpPr/>
          <p:nvPr/>
        </p:nvSpPr>
        <p:spPr>
          <a:xfrm>
            <a:off x="4230000" y="6669360"/>
            <a:ext cx="684213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/>
          </a:p>
        </p:txBody>
      </p:sp>
    </p:spTree>
    <p:extLst>
      <p:ext uri="{BB962C8B-B14F-4D97-AF65-F5344CB8AC3E}">
        <p14:creationId xmlns:p14="http://schemas.microsoft.com/office/powerpoint/2010/main" val="15284355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5_Two_Content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268761"/>
            <a:ext cx="8424936" cy="936104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en-GB"/>
            </a:lvl1pPr>
          </a:lstStyle>
          <a:p>
            <a:pPr lvl="0" algn="ctr"/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106" y="2204864"/>
            <a:ext cx="4248366" cy="403244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>
              <a:buFont typeface="Arial" panose="020B0604020202020204" pitchFamily="34" charset="0"/>
              <a:buChar char="•"/>
              <a:defRPr lang="en-US" sz="2400" i="0" dirty="0" smtClean="0"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525462" indent="-342900">
              <a:buClr>
                <a:srgbClr val="0070C0"/>
              </a:buClr>
              <a:buFont typeface="Wingdings" panose="05000000000000000000" pitchFamily="2" charset="2"/>
              <a:buChar char="Ø"/>
              <a:defRPr lang="en-US" sz="2000" b="0" dirty="0" smtClean="0">
                <a:solidFill>
                  <a:srgbClr val="0F5494"/>
                </a:solidFill>
                <a:latin typeface="+mn-lt"/>
              </a:defRPr>
            </a:lvl2pPr>
            <a:lvl3pPr marL="973138" indent="-342900">
              <a:buFont typeface="Courier New" panose="02070309020205020404" pitchFamily="49" charset="0"/>
              <a:buChar char="o"/>
              <a:defRPr lang="en-US" sz="1800" dirty="0" smtClean="0">
                <a:solidFill>
                  <a:srgbClr val="0F5494"/>
                </a:solidFill>
                <a:latin typeface="+mn-lt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16416" y="6245225"/>
            <a:ext cx="504056" cy="424135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fr-FR" smtClean="0">
                <a:solidFill>
                  <a:srgbClr val="0F5494"/>
                </a:solidFill>
              </a:defRPr>
            </a:lvl1pPr>
          </a:lstStyle>
          <a:p>
            <a:fld id="{4BFD6383-BB19-469E-8703-747662376691}" type="slidenum">
              <a:rPr lang="en-GB" altLang="en-US" smtClean="0"/>
              <a:pPr/>
              <a:t>‹#›</a:t>
            </a:fld>
            <a:endParaRPr lang="en-GB" altLang="en-US"/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9144000" cy="98901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/>
          </a:p>
        </p:txBody>
      </p:sp>
      <p:pic>
        <p:nvPicPr>
          <p:cNvPr id="11" name="Picture 5" descr="LOGO CE-EN-NEG-quadri.ai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0400" y="3600"/>
            <a:ext cx="15113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Content Placeholder 3"/>
          <p:cNvSpPr>
            <a:spLocks noGrp="1"/>
          </p:cNvSpPr>
          <p:nvPr>
            <p:ph sz="half" idx="13"/>
          </p:nvPr>
        </p:nvSpPr>
        <p:spPr>
          <a:xfrm>
            <a:off x="388616" y="2204864"/>
            <a:ext cx="4172272" cy="4032448"/>
          </a:xfrm>
        </p:spPr>
        <p:txBody>
          <a:bodyPr/>
          <a:lstStyle>
            <a:lvl1pPr marL="265113" indent="-265113">
              <a:buClrTx/>
              <a:buFont typeface="Arial" pitchFamily="34" charset="0"/>
              <a:buChar char="•"/>
              <a:defRPr lang="en-US" sz="2400" i="0" dirty="0" smtClean="0"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447675" indent="-265113">
              <a:buClr>
                <a:srgbClr val="0070C0"/>
              </a:buClr>
              <a:buFont typeface="Wingdings" panose="05000000000000000000" pitchFamily="2" charset="2"/>
              <a:buChar char="Ø"/>
              <a:defRPr lang="en-US" sz="2000" b="0" dirty="0" smtClean="0">
                <a:solidFill>
                  <a:srgbClr val="0F5494"/>
                </a:solidFill>
                <a:latin typeface="+mn-lt"/>
              </a:defRPr>
            </a:lvl2pPr>
            <a:lvl3pPr marL="915988" indent="-285750">
              <a:buFont typeface="Courier New" panose="02070309020205020404" pitchFamily="49" charset="0"/>
              <a:buChar char="o"/>
              <a:defRPr lang="en-US" sz="1800" dirty="0" smtClean="0">
                <a:solidFill>
                  <a:srgbClr val="0F5494"/>
                </a:solidFill>
                <a:latin typeface="+mn-lt"/>
              </a:defRPr>
            </a:lvl3pPr>
            <a:lvl4pPr>
              <a:defRPr lang="en-US" sz="1800" dirty="0" smtClean="0">
                <a:solidFill>
                  <a:srgbClr val="0070C0"/>
                </a:solidFill>
                <a:latin typeface="Arial" charset="0"/>
              </a:defRPr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95536" y="6237289"/>
            <a:ext cx="7920880" cy="432072"/>
          </a:xfrm>
        </p:spPr>
        <p:txBody>
          <a:bodyPr/>
          <a:lstStyle>
            <a:lvl1pPr algn="l">
              <a:defRPr>
                <a:solidFill>
                  <a:srgbClr val="0F5494"/>
                </a:solidFill>
              </a:defRPr>
            </a:lvl1pPr>
          </a:lstStyle>
          <a:p>
            <a:endParaRPr lang="en-GB" altLang="en-US"/>
          </a:p>
        </p:txBody>
      </p:sp>
      <p:sp>
        <p:nvSpPr>
          <p:cNvPr id="15" name="Rectangle 14"/>
          <p:cNvSpPr/>
          <p:nvPr/>
        </p:nvSpPr>
        <p:spPr>
          <a:xfrm>
            <a:off x="4230000" y="6669360"/>
            <a:ext cx="684213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0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95536" y="6237289"/>
            <a:ext cx="7920880" cy="432072"/>
          </a:xfrm>
        </p:spPr>
        <p:txBody>
          <a:bodyPr/>
          <a:lstStyle>
            <a:lvl1pPr algn="l">
              <a:defRPr>
                <a:solidFill>
                  <a:srgbClr val="0F5494"/>
                </a:solidFill>
              </a:defRPr>
            </a:lvl1pPr>
          </a:lstStyle>
          <a:p>
            <a:endParaRPr lang="en-GB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16416" y="6245225"/>
            <a:ext cx="504056" cy="424135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fr-FR" smtClean="0">
                <a:solidFill>
                  <a:srgbClr val="0F5494"/>
                </a:solidFill>
              </a:defRPr>
            </a:lvl1pPr>
          </a:lstStyle>
          <a:p>
            <a:fld id="{4BFD6383-BB19-469E-8703-747662376691}" type="slidenum">
              <a:rPr lang="en-GB" altLang="en-US" smtClean="0"/>
              <a:pPr/>
              <a:t>‹#›</a:t>
            </a:fld>
            <a:endParaRPr lang="en-GB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00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  <a:endParaRPr lang="en-GB" altLang="en-US" noProof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38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  <a:endParaRPr lang="en-GB" altLang="en-US" noProof="0" smtClean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200" b="1">
                <a:solidFill>
                  <a:schemeClr val="bg1"/>
                </a:solidFill>
                <a:latin typeface="+mn-lt"/>
              </a:defRPr>
            </a:lvl1pPr>
          </a:lstStyle>
          <a:p>
            <a:endParaRPr lang="en-GB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endParaRPr lang="en-GB" alt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B16C0793-1098-4095-AB08-9D2298B0A6ED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4267200" y="6659563"/>
            <a:ext cx="611188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68760"/>
            <a:ext cx="8229600" cy="9366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04864"/>
            <a:ext cx="4038600" cy="4032448"/>
          </a:xfrm>
        </p:spPr>
        <p:txBody>
          <a:bodyPr/>
          <a:lstStyle>
            <a:lvl1pPr>
              <a:buClrTx/>
              <a:defRPr sz="2800" i="0"/>
            </a:lvl1pPr>
            <a:lvl2pPr>
              <a:defRPr sz="2400" b="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04864"/>
            <a:ext cx="4038600" cy="4032448"/>
          </a:xfrm>
        </p:spPr>
        <p:txBody>
          <a:bodyPr/>
          <a:lstStyle>
            <a:lvl1pPr marL="457200" indent="-457200">
              <a:buClrTx/>
              <a:buFont typeface="Arial" pitchFamily="34" charset="0"/>
              <a:buChar char="•"/>
              <a:defRPr sz="2800" i="0"/>
            </a:lvl1pPr>
            <a:lvl2pPr>
              <a:defRPr sz="2400" b="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67544" y="6237288"/>
            <a:ext cx="7848872" cy="484187"/>
          </a:xfrm>
        </p:spPr>
        <p:txBody>
          <a:bodyPr/>
          <a:lstStyle>
            <a:lvl1pPr algn="l">
              <a:defRPr>
                <a:solidFill>
                  <a:srgbClr val="0F5494"/>
                </a:solidFill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16416" y="6245225"/>
            <a:ext cx="504056" cy="476250"/>
          </a:xfrm>
        </p:spPr>
        <p:txBody>
          <a:bodyPr/>
          <a:lstStyle>
            <a:lvl1pPr>
              <a:defRPr>
                <a:solidFill>
                  <a:srgbClr val="0F5494"/>
                </a:solidFill>
              </a:defRPr>
            </a:lvl1pPr>
          </a:lstStyle>
          <a:p>
            <a:fld id="{09119A98-595C-455B-8A63-2FBB992EFFE8}" type="slidenum">
              <a:rPr lang="fr-FR" smtClean="0"/>
              <a:pPr/>
              <a:t>‹#›</a:t>
            </a:fld>
            <a:endParaRPr lang="fr-FR" b="0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9144000" cy="98901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/>
          </a:p>
        </p:txBody>
      </p:sp>
      <p:pic>
        <p:nvPicPr>
          <p:cNvPr id="11" name="Picture 5" descr="LOGO CE-EN-NEG-quadri.ai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0400" y="3600"/>
            <a:ext cx="15113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4262438" y="6669360"/>
            <a:ext cx="596900" cy="198438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/>
          </a:p>
        </p:txBody>
      </p:sp>
    </p:spTree>
    <p:extLst>
      <p:ext uri="{BB962C8B-B14F-4D97-AF65-F5344CB8AC3E}">
        <p14:creationId xmlns:p14="http://schemas.microsoft.com/office/powerpoint/2010/main" val="14114246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536" y="1123950"/>
            <a:ext cx="8302377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endParaRPr lang="en-GB" dirty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536" y="2060848"/>
            <a:ext cx="8291264" cy="3960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SzTx/>
              <a:buFont typeface="Arial" pitchFamily="34" charset="0"/>
              <a:buChar char="•"/>
              <a:tabLst/>
              <a:defRPr/>
            </a:pPr>
            <a:r>
              <a:rPr lang="fr-BE" dirty="0" smtClean="0"/>
              <a:t>Et </a:t>
            </a:r>
            <a:r>
              <a:rPr lang="fr-BE" dirty="0" err="1" smtClean="0"/>
              <a:t>dolor</a:t>
            </a:r>
            <a:r>
              <a:rPr lang="fr-BE" dirty="0" smtClean="0"/>
              <a:t> </a:t>
            </a:r>
            <a:r>
              <a:rPr lang="fr-BE" dirty="0" err="1" smtClean="0"/>
              <a:t>fragum</a:t>
            </a:r>
            <a:endParaRPr lang="en-GB" dirty="0" smtClean="0"/>
          </a:p>
          <a:p>
            <a:pPr marL="800100" lvl="1" indent="-342900" algn="just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GB" dirty="0" smtClean="0"/>
              <a:t>Et </a:t>
            </a:r>
            <a:r>
              <a:rPr lang="en-GB" dirty="0" err="1" smtClean="0"/>
              <a:t>dolor</a:t>
            </a:r>
            <a:r>
              <a:rPr lang="en-GB" dirty="0" smtClean="0"/>
              <a:t> </a:t>
            </a:r>
            <a:r>
              <a:rPr lang="en-GB" dirty="0" err="1" smtClean="0"/>
              <a:t>fragum</a:t>
            </a:r>
            <a:endParaRPr lang="en-GB" dirty="0" smtClean="0"/>
          </a:p>
          <a:p>
            <a:pPr marL="1200150" lvl="2" indent="-285750" algn="just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dirty="0" smtClean="0"/>
              <a:t>Et </a:t>
            </a:r>
            <a:r>
              <a:rPr lang="en-GB" dirty="0" err="1" smtClean="0"/>
              <a:t>dolor</a:t>
            </a:r>
            <a:r>
              <a:rPr lang="en-GB" dirty="0" smtClean="0"/>
              <a:t> </a:t>
            </a:r>
            <a:r>
              <a:rPr lang="en-GB" dirty="0" err="1" smtClean="0"/>
              <a:t>fragum</a:t>
            </a:r>
            <a:endParaRPr lang="en-GB" dirty="0" smtClean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95536" y="6021289"/>
            <a:ext cx="7848872" cy="43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GB" sz="1400" b="0" smtClean="0">
                <a:solidFill>
                  <a:srgbClr val="0F5494"/>
                </a:solidFill>
                <a:latin typeface="+mj-lt"/>
                <a:ea typeface="+mn-ea"/>
              </a:defRPr>
            </a:lvl1pPr>
          </a:lstStyle>
          <a:p>
            <a:endParaRPr lang="en-GB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44408" y="6021288"/>
            <a:ext cx="442392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fr-FR" sz="1400" b="0" smtClean="0">
                <a:solidFill>
                  <a:srgbClr val="0F5494"/>
                </a:solidFill>
                <a:latin typeface="Arial" charset="0"/>
              </a:defRPr>
            </a:lvl1pPr>
          </a:lstStyle>
          <a:p>
            <a:fld id="{4BFD6383-BB19-469E-8703-747662376691}" type="slidenum">
              <a:rPr lang="en-GB" altLang="en-US" smtClean="0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8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marL="358775" indent="-358775" algn="l" rtl="0" eaLnBrk="1" fontAlgn="base" hangingPunct="1">
        <a:spcBef>
          <a:spcPct val="0"/>
        </a:spcBef>
        <a:spcAft>
          <a:spcPct val="0"/>
        </a:spcAft>
        <a:defRPr lang="en-GB" sz="3600" b="1" smtClean="0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marR="0" indent="14288" algn="just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0F5494"/>
        </a:buClr>
        <a:buSzTx/>
        <a:buFont typeface="Courier New" panose="02070309020205020404" pitchFamily="49" charset="0"/>
        <a:buChar char="o"/>
        <a:tabLst/>
        <a:defRPr lang="en-GB" sz="2800" i="0" dirty="0" smtClean="0">
          <a:solidFill>
            <a:srgbClr val="0F5494"/>
          </a:solidFill>
          <a:latin typeface="+mn-lt"/>
          <a:ea typeface="+mn-ea"/>
          <a:cs typeface="+mn-cs"/>
        </a:defRPr>
      </a:lvl1pPr>
      <a:lvl2pPr marL="457200" indent="0" algn="l" rtl="0" eaLnBrk="1" fontAlgn="base" hangingPunct="1">
        <a:spcBef>
          <a:spcPct val="20000"/>
        </a:spcBef>
        <a:spcAft>
          <a:spcPct val="0"/>
        </a:spcAft>
        <a:buClr>
          <a:srgbClr val="009FBA"/>
        </a:buClr>
        <a:buFontTx/>
        <a:buNone/>
        <a:defRPr lang="en-GB" sz="2400" b="0" dirty="0" smtClean="0">
          <a:solidFill>
            <a:srgbClr val="0F5494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lang="en-GB" sz="2000" dirty="0" smtClean="0">
          <a:solidFill>
            <a:srgbClr val="0F5494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registry.sdmx.org/content.html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sdmx.org/wp-content/uploads/2013/07/SDMX_2_1_SECTION_6_TechnicalNotes-march-2013.doc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5" name="Rectangle 5"/>
          <p:cNvSpPr>
            <a:spLocks noGrp="1" noChangeArrowheads="1"/>
          </p:cNvSpPr>
          <p:nvPr>
            <p:ph type="title"/>
          </p:nvPr>
        </p:nvSpPr>
        <p:spPr>
          <a:xfrm>
            <a:off x="251520" y="2204864"/>
            <a:ext cx="8640960" cy="1800200"/>
          </a:xfrm>
        </p:spPr>
        <p:txBody>
          <a:bodyPr/>
          <a:lstStyle/>
          <a:p>
            <a:pPr algn="ctr"/>
            <a:r>
              <a:rPr lang="en-GB" altLang="en-US" sz="3600" dirty="0" smtClean="0"/>
              <a:t>A Data Structure Definition for Eurostat's short-term business statistics</a:t>
            </a:r>
            <a:endParaRPr lang="en-GB" altLang="en-US" sz="3600" dirty="0"/>
          </a:p>
        </p:txBody>
      </p:sp>
      <p:sp>
        <p:nvSpPr>
          <p:cNvPr id="81926" name="Rectangle 6"/>
          <p:cNvSpPr>
            <a:spLocks noGrp="1" noChangeArrowheads="1"/>
          </p:cNvSpPr>
          <p:nvPr>
            <p:ph idx="1"/>
          </p:nvPr>
        </p:nvSpPr>
        <p:spPr>
          <a:xfrm>
            <a:off x="251520" y="4509120"/>
            <a:ext cx="8640960" cy="1584176"/>
          </a:xfrm>
        </p:spPr>
        <p:txBody>
          <a:bodyPr/>
          <a:lstStyle/>
          <a:p>
            <a:pPr algn="ctr"/>
            <a:r>
              <a:rPr lang="en-GB" altLang="en-US" dirty="0" smtClean="0"/>
              <a:t>Jan </a:t>
            </a:r>
            <a:r>
              <a:rPr lang="en-GB" altLang="en-US" dirty="0" err="1" smtClean="0"/>
              <a:t>Planovsky</a:t>
            </a:r>
            <a:r>
              <a:rPr lang="en-GB" altLang="en-US" dirty="0" smtClean="0"/>
              <a:t>, Eurostat</a:t>
            </a:r>
          </a:p>
          <a:p>
            <a:pPr algn="ctr"/>
            <a:r>
              <a:rPr lang="en-GB" altLang="en-US" dirty="0" smtClean="0"/>
              <a:t>SDMX </a:t>
            </a:r>
            <a:r>
              <a:rPr lang="en-GB" altLang="en-US" dirty="0"/>
              <a:t>Global </a:t>
            </a:r>
            <a:r>
              <a:rPr lang="en-GB" altLang="en-US" dirty="0" smtClean="0"/>
              <a:t>Conference</a:t>
            </a:r>
          </a:p>
          <a:p>
            <a:pPr algn="ctr"/>
            <a:r>
              <a:rPr lang="en-GB" altLang="en-US" dirty="0" smtClean="0"/>
              <a:t>Bangkok, 28-30 September 2015</a:t>
            </a:r>
            <a:endParaRPr lang="en-GB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108254" y="2458353"/>
            <a:ext cx="640240" cy="276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marR="27305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>
                <a:latin typeface="Arial"/>
                <a:ea typeface="Times New Roman"/>
                <a:cs typeface="Times New Roman"/>
              </a:rPr>
              <a:t>FREQ</a:t>
            </a:r>
            <a:endParaRPr lang="en-GB" dirty="0">
              <a:latin typeface="Times New Roman"/>
              <a:ea typeface="Times New Roman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725137" y="2735352"/>
            <a:ext cx="1023357" cy="276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marR="27305" algn="just" fontAlgn="auto">
              <a:spcBef>
                <a:spcPts val="0"/>
              </a:spcBef>
              <a:spcAft>
                <a:spcPts val="0"/>
              </a:spcAft>
            </a:pPr>
            <a:r>
              <a:rPr lang="en-GB" dirty="0">
                <a:latin typeface="Arial"/>
                <a:ea typeface="Times New Roman"/>
                <a:cs typeface="Times New Roman"/>
              </a:rPr>
              <a:t>REF_AREA</a:t>
            </a:r>
          </a:p>
        </p:txBody>
      </p:sp>
      <p:sp>
        <p:nvSpPr>
          <p:cNvPr id="8" name="Rectangle 7"/>
          <p:cNvSpPr/>
          <p:nvPr/>
        </p:nvSpPr>
        <p:spPr>
          <a:xfrm>
            <a:off x="2502319" y="3012351"/>
            <a:ext cx="1246175" cy="276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marR="27305" algn="just" fontAlgn="auto">
              <a:spcBef>
                <a:spcPts val="0"/>
              </a:spcBef>
              <a:spcAft>
                <a:spcPts val="0"/>
              </a:spcAft>
            </a:pPr>
            <a:r>
              <a:rPr lang="en-GB" dirty="0">
                <a:latin typeface="Arial"/>
                <a:ea typeface="Times New Roman"/>
                <a:cs typeface="Times New Roman"/>
              </a:rPr>
              <a:t>ADJUSTMENT</a:t>
            </a:r>
          </a:p>
        </p:txBody>
      </p:sp>
      <p:sp>
        <p:nvSpPr>
          <p:cNvPr id="9" name="Rectangle 8"/>
          <p:cNvSpPr/>
          <p:nvPr/>
        </p:nvSpPr>
        <p:spPr>
          <a:xfrm>
            <a:off x="2319320" y="3282885"/>
            <a:ext cx="1429174" cy="276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marR="27305" algn="just" fontAlgn="auto">
              <a:spcBef>
                <a:spcPts val="0"/>
              </a:spcBef>
              <a:spcAft>
                <a:spcPts val="0"/>
              </a:spcAft>
            </a:pPr>
            <a:r>
              <a:rPr lang="en-GB" dirty="0" smtClean="0">
                <a:latin typeface="Arial"/>
                <a:ea typeface="Times New Roman"/>
                <a:cs typeface="Times New Roman"/>
              </a:rPr>
              <a:t>STS_INDICATOR</a:t>
            </a:r>
            <a:endParaRPr lang="en-GB" dirty="0">
              <a:latin typeface="Arial"/>
              <a:ea typeface="Times New Roman"/>
              <a:cs typeface="Times New Roman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57435" y="3559884"/>
            <a:ext cx="1291059" cy="276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marR="27305" algn="just" fontAlgn="auto">
              <a:spcBef>
                <a:spcPts val="0"/>
              </a:spcBef>
              <a:spcAft>
                <a:spcPts val="0"/>
              </a:spcAft>
            </a:pPr>
            <a:r>
              <a:rPr lang="en-GB" dirty="0" smtClean="0">
                <a:latin typeface="Arial"/>
                <a:ea typeface="Times New Roman"/>
                <a:cs typeface="Times New Roman"/>
              </a:rPr>
              <a:t>STS_ACTIVITY</a:t>
            </a:r>
            <a:endParaRPr lang="en-GB" dirty="0">
              <a:latin typeface="Arial"/>
              <a:ea typeface="Times New Roman"/>
              <a:cs typeface="Times New Roman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183322" y="3836883"/>
            <a:ext cx="1565172" cy="276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marR="27305" algn="just" fontAlgn="auto">
              <a:spcBef>
                <a:spcPts val="0"/>
              </a:spcBef>
              <a:spcAft>
                <a:spcPts val="0"/>
              </a:spcAft>
            </a:pPr>
            <a:r>
              <a:rPr lang="en-GB" dirty="0">
                <a:latin typeface="Arial"/>
                <a:ea typeface="Times New Roman"/>
                <a:cs typeface="Times New Roman"/>
              </a:rPr>
              <a:t>STS_INSTITUTION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622545" y="4113249"/>
            <a:ext cx="1125949" cy="276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marR="27305" algn="just" fontAlgn="auto">
              <a:spcBef>
                <a:spcPts val="0"/>
              </a:spcBef>
              <a:spcAft>
                <a:spcPts val="0"/>
              </a:spcAft>
            </a:pPr>
            <a:r>
              <a:rPr lang="en-GB" dirty="0" smtClean="0">
                <a:latin typeface="Arial"/>
                <a:ea typeface="Times New Roman"/>
                <a:cs typeface="Times New Roman"/>
              </a:rPr>
              <a:t>BASE_YEAR</a:t>
            </a:r>
            <a:endParaRPr lang="en-GB" dirty="0">
              <a:latin typeface="Arial"/>
              <a:ea typeface="Times New Roman"/>
              <a:cs typeface="Times New Roman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492701" y="4390248"/>
            <a:ext cx="1255793" cy="276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marR="27305" algn="just" fontAlgn="auto">
              <a:spcBef>
                <a:spcPts val="0"/>
              </a:spcBef>
              <a:spcAft>
                <a:spcPts val="0"/>
              </a:spcAft>
            </a:pPr>
            <a:r>
              <a:rPr lang="en-GB" dirty="0">
                <a:latin typeface="Arial"/>
                <a:ea typeface="Times New Roman"/>
                <a:cs typeface="Times New Roman"/>
              </a:rPr>
              <a:t>TIME_PERIOD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443200" y="4658903"/>
            <a:ext cx="1305294" cy="276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marR="27305" algn="just" fontAlgn="auto">
              <a:spcBef>
                <a:spcPts val="0"/>
              </a:spcBef>
              <a:spcAft>
                <a:spcPts val="0"/>
              </a:spcAft>
            </a:pPr>
            <a:r>
              <a:rPr lang="en-GB" dirty="0">
                <a:latin typeface="Arial"/>
                <a:ea typeface="Times New Roman"/>
                <a:cs typeface="Times New Roman"/>
              </a:rPr>
              <a:t>TIME_FORMAT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633958" y="4935902"/>
            <a:ext cx="1114536" cy="276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marR="27305" algn="just" fontAlgn="auto">
              <a:spcBef>
                <a:spcPts val="0"/>
              </a:spcBef>
              <a:spcAft>
                <a:spcPts val="0"/>
              </a:spcAft>
            </a:pPr>
            <a:r>
              <a:rPr lang="en-GB" dirty="0">
                <a:latin typeface="Arial"/>
                <a:ea typeface="Times New Roman"/>
                <a:cs typeface="Times New Roman"/>
              </a:rPr>
              <a:t>OBS_VALUE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541176" y="5216055"/>
            <a:ext cx="1207318" cy="276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marR="27305" algn="just" fontAlgn="auto">
              <a:spcBef>
                <a:spcPts val="0"/>
              </a:spcBef>
              <a:spcAft>
                <a:spcPts val="0"/>
              </a:spcAft>
            </a:pPr>
            <a:r>
              <a:rPr lang="en-GB" dirty="0">
                <a:latin typeface="Arial"/>
                <a:ea typeface="Times New Roman"/>
                <a:cs typeface="Times New Roman"/>
              </a:rPr>
              <a:t>OBS_STATUS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689871" y="5493054"/>
            <a:ext cx="1058623" cy="276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marR="27305" algn="just" fontAlgn="auto">
              <a:spcBef>
                <a:spcPts val="0"/>
              </a:spcBef>
              <a:spcAft>
                <a:spcPts val="0"/>
              </a:spcAft>
            </a:pPr>
            <a:r>
              <a:rPr lang="en-GB" dirty="0">
                <a:latin typeface="Arial"/>
                <a:ea typeface="Times New Roman"/>
                <a:cs typeface="Times New Roman"/>
              </a:rPr>
              <a:t>OBS_CONF</a:t>
            </a:r>
          </a:p>
        </p:txBody>
      </p:sp>
      <p:sp>
        <p:nvSpPr>
          <p:cNvPr id="18" name="Rectangle 17"/>
          <p:cNvSpPr/>
          <p:nvPr/>
        </p:nvSpPr>
        <p:spPr>
          <a:xfrm>
            <a:off x="2204160" y="5770053"/>
            <a:ext cx="1544334" cy="276999"/>
          </a:xfrm>
          <a:prstGeom prst="rect">
            <a:avLst/>
          </a:prstGeom>
          <a:pattFill prst="wdUpDiag">
            <a:fgClr>
              <a:srgbClr val="FFFF00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marR="27305" algn="just" fontAlgn="auto">
              <a:spcBef>
                <a:spcPts val="0"/>
              </a:spcBef>
              <a:spcAft>
                <a:spcPts val="0"/>
              </a:spcAft>
            </a:pPr>
            <a:r>
              <a:rPr lang="en-GB" dirty="0">
                <a:latin typeface="Arial"/>
                <a:ea typeface="Times New Roman"/>
                <a:cs typeface="Times New Roman"/>
              </a:rPr>
              <a:t>OBS_PRE_BREAK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564689" y="5074401"/>
            <a:ext cx="784510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marR="27305">
              <a:spcAft>
                <a:spcPts val="0"/>
              </a:spcAft>
            </a:pPr>
            <a:r>
              <a:rPr lang="en-GB" dirty="0" smtClean="0">
                <a:latin typeface="Arial"/>
                <a:ea typeface="Times New Roman"/>
                <a:cs typeface="Times New Roman"/>
              </a:rPr>
              <a:t>15 UNIT</a:t>
            </a:r>
            <a:endParaRPr lang="en-GB" dirty="0">
              <a:latin typeface="Arial"/>
              <a:ea typeface="Times New Roman"/>
              <a:cs typeface="Times New Roman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564689" y="4797403"/>
            <a:ext cx="1276440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marR="27305">
              <a:spcAft>
                <a:spcPts val="0"/>
              </a:spcAft>
            </a:pPr>
            <a:r>
              <a:rPr lang="en-GB" dirty="0" smtClean="0">
                <a:latin typeface="Arial"/>
                <a:ea typeface="Times New Roman"/>
                <a:cs typeface="Times New Roman"/>
              </a:rPr>
              <a:t>14 UNIT_MULT</a:t>
            </a:r>
            <a:endParaRPr lang="en-GB" dirty="0">
              <a:latin typeface="Arial"/>
              <a:ea typeface="Times New Roman"/>
              <a:cs typeface="Times New Roman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564689" y="4051230"/>
            <a:ext cx="1619482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marR="27305">
              <a:spcAft>
                <a:spcPts val="0"/>
              </a:spcAft>
            </a:pPr>
            <a:r>
              <a:rPr lang="en-GB" dirty="0" smtClean="0">
                <a:latin typeface="Arial"/>
                <a:ea typeface="Times New Roman"/>
                <a:cs typeface="Times New Roman"/>
              </a:rPr>
              <a:t>11 COMMENT_OBS</a:t>
            </a:r>
            <a:endParaRPr lang="en-GB" dirty="0">
              <a:latin typeface="Arial"/>
              <a:ea typeface="Times New Roman"/>
              <a:cs typeface="Times New Roman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564689" y="4328229"/>
            <a:ext cx="1666162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marR="27305">
              <a:spcAft>
                <a:spcPts val="0"/>
              </a:spcAft>
            </a:pPr>
            <a:r>
              <a:rPr lang="en-GB" dirty="0" smtClean="0">
                <a:effectLst/>
                <a:latin typeface="Arial"/>
                <a:ea typeface="Times New Roman"/>
                <a:cs typeface="Times New Roman"/>
              </a:rPr>
              <a:t>12 EMBARGO_TIME</a:t>
            </a:r>
            <a:endParaRPr lang="en-GB" dirty="0">
              <a:effectLst/>
              <a:latin typeface="Times New Roman"/>
              <a:ea typeface="Times New Roman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564689" y="5631553"/>
            <a:ext cx="1857175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marR="27305">
              <a:spcAft>
                <a:spcPts val="0"/>
              </a:spcAft>
            </a:pPr>
            <a:r>
              <a:rPr lang="en-GB" dirty="0" smtClean="0">
                <a:latin typeface="Arial"/>
                <a:ea typeface="Times New Roman"/>
                <a:cs typeface="Times New Roman"/>
              </a:rPr>
              <a:t>17 TRANSFORMATION</a:t>
            </a:r>
            <a:endParaRPr lang="en-GB" dirty="0">
              <a:latin typeface="Arial"/>
              <a:ea typeface="Times New Roman"/>
              <a:cs typeface="Times New Roman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564689" y="4570205"/>
            <a:ext cx="1715854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marR="27305">
              <a:spcAft>
                <a:spcPts val="0"/>
              </a:spcAft>
            </a:pPr>
            <a:r>
              <a:rPr lang="en-GB" dirty="0" smtClean="0">
                <a:latin typeface="Arial"/>
                <a:ea typeface="Times New Roman"/>
                <a:cs typeface="Times New Roman"/>
              </a:rPr>
              <a:t>13 COMMENT_DSET</a:t>
            </a:r>
            <a:endParaRPr lang="en-GB" dirty="0">
              <a:latin typeface="Arial"/>
              <a:ea typeface="Times New Roman"/>
              <a:cs typeface="Times New Roman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9984" y="119250"/>
            <a:ext cx="9134016" cy="936625"/>
          </a:xfrm>
        </p:spPr>
        <p:txBody>
          <a:bodyPr/>
          <a:lstStyle/>
          <a:p>
            <a:pPr algn="ctr"/>
            <a:r>
              <a:rPr lang="en-GB" sz="3200" dirty="0" smtClean="0"/>
              <a:t>STS - from GESMES/TS  to SDMX-ML</a:t>
            </a:r>
            <a:endParaRPr lang="en-GB" sz="3200" dirty="0"/>
          </a:p>
        </p:txBody>
      </p:sp>
      <p:sp>
        <p:nvSpPr>
          <p:cNvPr id="41" name="Rectangle 40"/>
          <p:cNvSpPr/>
          <p:nvPr/>
        </p:nvSpPr>
        <p:spPr>
          <a:xfrm>
            <a:off x="5564689" y="1024438"/>
            <a:ext cx="853439" cy="276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marR="27305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 smtClean="0">
                <a:latin typeface="Arial"/>
                <a:ea typeface="Times New Roman"/>
                <a:cs typeface="Times New Roman"/>
              </a:rPr>
              <a:t>01 FREQ</a:t>
            </a:r>
            <a:endParaRPr lang="en-GB" dirty="0">
              <a:latin typeface="Times New Roman"/>
              <a:ea typeface="Times New Roman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5564689" y="1301437"/>
            <a:ext cx="1236557" cy="276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marR="27305" algn="just" fontAlgn="auto">
              <a:spcBef>
                <a:spcPts val="0"/>
              </a:spcBef>
              <a:spcAft>
                <a:spcPts val="0"/>
              </a:spcAft>
            </a:pPr>
            <a:r>
              <a:rPr lang="en-GB" dirty="0" smtClean="0">
                <a:latin typeface="Arial"/>
                <a:ea typeface="Times New Roman"/>
                <a:cs typeface="Times New Roman"/>
              </a:rPr>
              <a:t>02 REF_AREA</a:t>
            </a:r>
            <a:endParaRPr lang="en-GB" dirty="0">
              <a:latin typeface="Arial"/>
              <a:ea typeface="Times New Roman"/>
              <a:cs typeface="Times New Roman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5564689" y="1578436"/>
            <a:ext cx="1450910" cy="276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marR="27305" algn="just" fontAlgn="auto">
              <a:spcBef>
                <a:spcPts val="0"/>
              </a:spcBef>
              <a:spcAft>
                <a:spcPts val="0"/>
              </a:spcAft>
            </a:pPr>
            <a:r>
              <a:rPr lang="en-GB" dirty="0" smtClean="0">
                <a:latin typeface="Arial"/>
                <a:ea typeface="Times New Roman"/>
                <a:cs typeface="Times New Roman"/>
              </a:rPr>
              <a:t>03 ADJUSTMENT</a:t>
            </a:r>
            <a:endParaRPr lang="en-GB" dirty="0">
              <a:latin typeface="Arial"/>
              <a:ea typeface="Times New Roman"/>
              <a:cs typeface="Times New Roman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564689" y="1848970"/>
            <a:ext cx="1257652" cy="276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marR="27305" algn="just" fontAlgn="auto">
              <a:spcBef>
                <a:spcPts val="0"/>
              </a:spcBef>
              <a:spcAft>
                <a:spcPts val="0"/>
              </a:spcAft>
            </a:pPr>
            <a:r>
              <a:rPr lang="en-GB" dirty="0" smtClean="0">
                <a:latin typeface="Arial"/>
                <a:ea typeface="Times New Roman"/>
                <a:cs typeface="Times New Roman"/>
              </a:rPr>
              <a:t>04 INDICATOR</a:t>
            </a:r>
            <a:endParaRPr lang="en-GB" dirty="0">
              <a:latin typeface="Arial"/>
              <a:ea typeface="Times New Roman"/>
              <a:cs typeface="Times New Roman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5564689" y="2125969"/>
            <a:ext cx="1111073" cy="276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marR="27305" algn="just" fontAlgn="auto">
              <a:spcBef>
                <a:spcPts val="0"/>
              </a:spcBef>
              <a:spcAft>
                <a:spcPts val="0"/>
              </a:spcAft>
            </a:pPr>
            <a:r>
              <a:rPr lang="en-GB" dirty="0" smtClean="0">
                <a:latin typeface="Arial"/>
                <a:ea typeface="Times New Roman"/>
                <a:cs typeface="Times New Roman"/>
              </a:rPr>
              <a:t>05 ACTIVITY</a:t>
            </a:r>
            <a:endParaRPr lang="en-GB" dirty="0">
              <a:latin typeface="Arial"/>
              <a:ea typeface="Times New Roman"/>
              <a:cs typeface="Times New Roman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5564689" y="2402968"/>
            <a:ext cx="1893858" cy="276999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marR="27305" algn="just" fontAlgn="auto">
              <a:spcBef>
                <a:spcPts val="0"/>
              </a:spcBef>
              <a:spcAft>
                <a:spcPts val="0"/>
              </a:spcAft>
            </a:pPr>
            <a:r>
              <a:rPr lang="en-GB" dirty="0">
                <a:latin typeface="Arial"/>
                <a:ea typeface="Times New Roman"/>
                <a:cs typeface="Times New Roman"/>
              </a:rPr>
              <a:t>STS_INSTITUTION</a:t>
            </a:r>
          </a:p>
        </p:txBody>
      </p:sp>
      <p:sp>
        <p:nvSpPr>
          <p:cNvPr id="47" name="Rectangle 46"/>
          <p:cNvSpPr/>
          <p:nvPr/>
        </p:nvSpPr>
        <p:spPr>
          <a:xfrm>
            <a:off x="5564689" y="2679334"/>
            <a:ext cx="1339149" cy="276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marR="27305" algn="just" fontAlgn="auto">
              <a:spcBef>
                <a:spcPts val="0"/>
              </a:spcBef>
              <a:spcAft>
                <a:spcPts val="0"/>
              </a:spcAft>
            </a:pPr>
            <a:r>
              <a:rPr lang="en-GB" dirty="0" smtClean="0">
                <a:latin typeface="Arial"/>
                <a:ea typeface="Times New Roman"/>
                <a:cs typeface="Times New Roman"/>
              </a:rPr>
              <a:t>06 BASE_YEAR</a:t>
            </a:r>
            <a:endParaRPr lang="en-GB" dirty="0">
              <a:latin typeface="Arial"/>
              <a:ea typeface="Times New Roman"/>
              <a:cs typeface="Times New Roman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5564689" y="2948056"/>
            <a:ext cx="1466235" cy="276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marR="27305" algn="just" fontAlgn="auto">
              <a:spcBef>
                <a:spcPts val="0"/>
              </a:spcBef>
              <a:spcAft>
                <a:spcPts val="0"/>
              </a:spcAft>
            </a:pPr>
            <a:r>
              <a:rPr lang="en-GB" dirty="0" smtClean="0">
                <a:latin typeface="Arial"/>
                <a:ea typeface="Times New Roman"/>
                <a:cs typeface="Times New Roman"/>
              </a:rPr>
              <a:t>07 TIME_PERIOD</a:t>
            </a:r>
            <a:endParaRPr lang="en-GB" dirty="0">
              <a:latin typeface="Arial"/>
              <a:ea typeface="Times New Roman"/>
              <a:cs typeface="Times New Roman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5564689" y="5906630"/>
            <a:ext cx="1515736" cy="276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marR="27305" algn="just" fontAlgn="auto">
              <a:spcBef>
                <a:spcPts val="0"/>
              </a:spcBef>
              <a:spcAft>
                <a:spcPts val="0"/>
              </a:spcAft>
            </a:pPr>
            <a:r>
              <a:rPr lang="en-GB" dirty="0" smtClean="0">
                <a:latin typeface="Arial"/>
                <a:ea typeface="Times New Roman"/>
                <a:cs typeface="Times New Roman"/>
              </a:rPr>
              <a:t>18 TIME_FORMAT</a:t>
            </a:r>
            <a:endParaRPr lang="en-GB" dirty="0">
              <a:latin typeface="Arial"/>
              <a:ea typeface="Times New Roman"/>
              <a:cs typeface="Times New Roman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5564689" y="3225044"/>
            <a:ext cx="1327736" cy="276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marR="27305" algn="just" fontAlgn="auto">
              <a:spcBef>
                <a:spcPts val="0"/>
              </a:spcBef>
              <a:spcAft>
                <a:spcPts val="0"/>
              </a:spcAft>
            </a:pPr>
            <a:r>
              <a:rPr lang="en-GB" dirty="0" smtClean="0">
                <a:latin typeface="Arial"/>
                <a:ea typeface="Times New Roman"/>
                <a:cs typeface="Times New Roman"/>
              </a:rPr>
              <a:t>08 OBS_VALUE</a:t>
            </a:r>
            <a:endParaRPr lang="en-GB" dirty="0">
              <a:latin typeface="Arial"/>
              <a:ea typeface="Times New Roman"/>
              <a:cs typeface="Times New Roman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5564689" y="3502043"/>
            <a:ext cx="1420517" cy="276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marR="27305" algn="just" fontAlgn="auto">
              <a:spcBef>
                <a:spcPts val="0"/>
              </a:spcBef>
              <a:spcAft>
                <a:spcPts val="0"/>
              </a:spcAft>
            </a:pPr>
            <a:r>
              <a:rPr lang="en-GB" dirty="0" smtClean="0">
                <a:latin typeface="Arial"/>
                <a:ea typeface="Times New Roman"/>
                <a:cs typeface="Times New Roman"/>
              </a:rPr>
              <a:t>09 OBS_STATUS</a:t>
            </a:r>
            <a:endParaRPr lang="en-GB" dirty="0">
              <a:latin typeface="Arial"/>
              <a:ea typeface="Times New Roman"/>
              <a:cs typeface="Times New Roman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5564689" y="3774231"/>
            <a:ext cx="1531125" cy="276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marR="27305" algn="just" fontAlgn="auto">
              <a:spcBef>
                <a:spcPts val="0"/>
              </a:spcBef>
              <a:spcAft>
                <a:spcPts val="0"/>
              </a:spcAft>
            </a:pPr>
            <a:r>
              <a:rPr lang="en-GB" dirty="0" smtClean="0">
                <a:latin typeface="Arial"/>
                <a:ea typeface="Times New Roman"/>
                <a:cs typeface="Times New Roman"/>
              </a:rPr>
              <a:t>10 CONF_STATUS</a:t>
            </a:r>
            <a:endParaRPr lang="en-GB" dirty="0">
              <a:latin typeface="Arial"/>
              <a:ea typeface="Times New Roman"/>
              <a:cs typeface="Times New Roman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5564689" y="6460628"/>
            <a:ext cx="1868644" cy="276999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marR="27305" algn="just" fontAlgn="auto">
              <a:spcBef>
                <a:spcPts val="0"/>
              </a:spcBef>
              <a:spcAft>
                <a:spcPts val="0"/>
              </a:spcAft>
            </a:pPr>
            <a:r>
              <a:rPr lang="en-GB" dirty="0">
                <a:latin typeface="Arial"/>
                <a:ea typeface="Times New Roman"/>
                <a:cs typeface="Times New Roman"/>
              </a:rPr>
              <a:t>OBS_PRE_BREAK</a:t>
            </a:r>
          </a:p>
        </p:txBody>
      </p:sp>
      <p:sp>
        <p:nvSpPr>
          <p:cNvPr id="54" name="Rectangle 53"/>
          <p:cNvSpPr/>
          <p:nvPr/>
        </p:nvSpPr>
        <p:spPr>
          <a:xfrm>
            <a:off x="5564689" y="6183629"/>
            <a:ext cx="1502655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marR="27305">
              <a:spcAft>
                <a:spcPts val="0"/>
              </a:spcAft>
            </a:pPr>
            <a:r>
              <a:rPr lang="en-GB" dirty="0" smtClean="0">
                <a:latin typeface="Arial"/>
                <a:ea typeface="Times New Roman"/>
                <a:cs typeface="Times New Roman"/>
              </a:rPr>
              <a:t>19 COMMENT_TS</a:t>
            </a:r>
            <a:endParaRPr lang="en-GB" dirty="0">
              <a:latin typeface="Arial"/>
              <a:ea typeface="Times New Roman"/>
              <a:cs typeface="Times New Roman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5564689" y="5354555"/>
            <a:ext cx="121090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marR="27305">
              <a:spcAft>
                <a:spcPts val="0"/>
              </a:spcAft>
            </a:pPr>
            <a:r>
              <a:rPr lang="en-GB" dirty="0" smtClean="0">
                <a:latin typeface="Arial"/>
                <a:ea typeface="Times New Roman"/>
                <a:cs typeface="Times New Roman"/>
              </a:rPr>
              <a:t>16 DECIMALS</a:t>
            </a:r>
            <a:endParaRPr lang="en-GB" dirty="0">
              <a:latin typeface="Arial"/>
              <a:ea typeface="Times New Roman"/>
              <a:cs typeface="Times New Roman"/>
            </a:endParaRPr>
          </a:p>
        </p:txBody>
      </p:sp>
      <p:cxnSp>
        <p:nvCxnSpPr>
          <p:cNvPr id="4" name="Straight Arrow Connector 3"/>
          <p:cNvCxnSpPr>
            <a:stCxn id="6" idx="3"/>
            <a:endCxn id="41" idx="1"/>
          </p:cNvCxnSpPr>
          <p:nvPr/>
        </p:nvCxnSpPr>
        <p:spPr bwMode="auto">
          <a:xfrm flipV="1">
            <a:off x="3748494" y="1162938"/>
            <a:ext cx="1816195" cy="1433915"/>
          </a:xfrm>
          <a:prstGeom prst="straightConnector1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57" name="Straight Arrow Connector 56"/>
          <p:cNvCxnSpPr>
            <a:stCxn id="6" idx="3"/>
            <a:endCxn id="41" idx="1"/>
          </p:cNvCxnSpPr>
          <p:nvPr/>
        </p:nvCxnSpPr>
        <p:spPr bwMode="auto">
          <a:xfrm flipV="1">
            <a:off x="3748494" y="1162938"/>
            <a:ext cx="1816195" cy="1433915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59" name="Straight Arrow Connector 58"/>
          <p:cNvCxnSpPr>
            <a:stCxn id="7" idx="3"/>
            <a:endCxn id="42" idx="1"/>
          </p:cNvCxnSpPr>
          <p:nvPr/>
        </p:nvCxnSpPr>
        <p:spPr bwMode="auto">
          <a:xfrm flipV="1">
            <a:off x="3748494" y="1439937"/>
            <a:ext cx="1816195" cy="1433915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1" name="Straight Arrow Connector 60"/>
          <p:cNvCxnSpPr>
            <a:stCxn id="8" idx="3"/>
            <a:endCxn id="43" idx="1"/>
          </p:cNvCxnSpPr>
          <p:nvPr/>
        </p:nvCxnSpPr>
        <p:spPr bwMode="auto">
          <a:xfrm flipV="1">
            <a:off x="3748494" y="1716936"/>
            <a:ext cx="1816195" cy="1433915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ffectLst/>
        </p:spPr>
      </p:cxnSp>
      <p:cxnSp>
        <p:nvCxnSpPr>
          <p:cNvPr id="62" name="Straight Arrow Connector 61"/>
          <p:cNvCxnSpPr>
            <a:stCxn id="9" idx="3"/>
            <a:endCxn id="44" idx="1"/>
          </p:cNvCxnSpPr>
          <p:nvPr/>
        </p:nvCxnSpPr>
        <p:spPr bwMode="auto">
          <a:xfrm flipV="1">
            <a:off x="3748494" y="1987470"/>
            <a:ext cx="1816195" cy="1433915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ffectLst/>
        </p:spPr>
      </p:cxnSp>
      <p:cxnSp>
        <p:nvCxnSpPr>
          <p:cNvPr id="66" name="Straight Arrow Connector 65"/>
          <p:cNvCxnSpPr>
            <a:stCxn id="10" idx="3"/>
            <a:endCxn id="45" idx="1"/>
          </p:cNvCxnSpPr>
          <p:nvPr/>
        </p:nvCxnSpPr>
        <p:spPr bwMode="auto">
          <a:xfrm flipV="1">
            <a:off x="3748494" y="2264469"/>
            <a:ext cx="1816195" cy="1433915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8" name="Straight Arrow Connector 67"/>
          <p:cNvCxnSpPr>
            <a:stCxn id="11" idx="3"/>
            <a:endCxn id="46" idx="1"/>
          </p:cNvCxnSpPr>
          <p:nvPr/>
        </p:nvCxnSpPr>
        <p:spPr bwMode="auto">
          <a:xfrm flipV="1">
            <a:off x="3748494" y="2541468"/>
            <a:ext cx="1816195" cy="1433915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0" name="Straight Arrow Connector 69"/>
          <p:cNvCxnSpPr>
            <a:stCxn id="12" idx="3"/>
            <a:endCxn id="47" idx="1"/>
          </p:cNvCxnSpPr>
          <p:nvPr/>
        </p:nvCxnSpPr>
        <p:spPr bwMode="auto">
          <a:xfrm flipV="1">
            <a:off x="3748494" y="2817834"/>
            <a:ext cx="1816195" cy="1433915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2" name="Straight Arrow Connector 71"/>
          <p:cNvCxnSpPr>
            <a:stCxn id="13" idx="3"/>
            <a:endCxn id="48" idx="1"/>
          </p:cNvCxnSpPr>
          <p:nvPr/>
        </p:nvCxnSpPr>
        <p:spPr bwMode="auto">
          <a:xfrm flipV="1">
            <a:off x="3748494" y="3086556"/>
            <a:ext cx="1816195" cy="1442192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5" name="Straight Arrow Connector 74"/>
          <p:cNvCxnSpPr>
            <a:stCxn id="14" idx="3"/>
            <a:endCxn id="49" idx="1"/>
          </p:cNvCxnSpPr>
          <p:nvPr/>
        </p:nvCxnSpPr>
        <p:spPr bwMode="auto">
          <a:xfrm>
            <a:off x="3748494" y="4797403"/>
            <a:ext cx="1816195" cy="1247727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7" name="Straight Arrow Connector 76"/>
          <p:cNvCxnSpPr>
            <a:stCxn id="15" idx="3"/>
            <a:endCxn id="50" idx="1"/>
          </p:cNvCxnSpPr>
          <p:nvPr/>
        </p:nvCxnSpPr>
        <p:spPr bwMode="auto">
          <a:xfrm flipV="1">
            <a:off x="3748494" y="3363544"/>
            <a:ext cx="1816195" cy="1710858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9" name="Straight Arrow Connector 78"/>
          <p:cNvCxnSpPr>
            <a:stCxn id="16" idx="3"/>
            <a:endCxn id="51" idx="1"/>
          </p:cNvCxnSpPr>
          <p:nvPr/>
        </p:nvCxnSpPr>
        <p:spPr bwMode="auto">
          <a:xfrm flipV="1">
            <a:off x="3748494" y="3640543"/>
            <a:ext cx="1816195" cy="1714012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1" name="Straight Arrow Connector 80"/>
          <p:cNvCxnSpPr>
            <a:stCxn id="17" idx="3"/>
            <a:endCxn id="52" idx="1"/>
          </p:cNvCxnSpPr>
          <p:nvPr/>
        </p:nvCxnSpPr>
        <p:spPr bwMode="auto">
          <a:xfrm flipV="1">
            <a:off x="3748494" y="3912731"/>
            <a:ext cx="1816195" cy="1718823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3" name="Straight Arrow Connector 82"/>
          <p:cNvCxnSpPr>
            <a:stCxn id="18" idx="3"/>
            <a:endCxn id="53" idx="1"/>
          </p:cNvCxnSpPr>
          <p:nvPr/>
        </p:nvCxnSpPr>
        <p:spPr bwMode="auto">
          <a:xfrm>
            <a:off x="3748494" y="5908553"/>
            <a:ext cx="1816195" cy="690575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4" name="Right Brace 83"/>
          <p:cNvSpPr/>
          <p:nvPr/>
        </p:nvSpPr>
        <p:spPr bwMode="auto">
          <a:xfrm>
            <a:off x="7445779" y="5354555"/>
            <a:ext cx="348984" cy="579091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7600" b="1" i="0" u="none" strike="noStrike" cap="none" normalizeH="0" baseline="0" smtClean="0">
              <a:ln>
                <a:noFill/>
              </a:ln>
              <a:solidFill>
                <a:srgbClr val="FFD624"/>
              </a:solidFill>
              <a:effectLst/>
              <a:latin typeface="Verdana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7747464" y="5413267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>
                <a:solidFill>
                  <a:srgbClr val="0F5494"/>
                </a:solidFill>
              </a:rPr>
              <a:t>For </a:t>
            </a:r>
            <a:br>
              <a:rPr lang="en-GB" b="1" dirty="0" smtClean="0">
                <a:solidFill>
                  <a:srgbClr val="0F5494"/>
                </a:solidFill>
              </a:rPr>
            </a:br>
            <a:r>
              <a:rPr lang="en-GB" b="1" dirty="0" smtClean="0">
                <a:solidFill>
                  <a:srgbClr val="0F5494"/>
                </a:solidFill>
              </a:rPr>
              <a:t>dissemination</a:t>
            </a:r>
          </a:p>
        </p:txBody>
      </p:sp>
      <p:sp>
        <p:nvSpPr>
          <p:cNvPr id="86" name="Right Brace 85"/>
          <p:cNvSpPr/>
          <p:nvPr/>
        </p:nvSpPr>
        <p:spPr bwMode="auto">
          <a:xfrm>
            <a:off x="6896605" y="4871508"/>
            <a:ext cx="348984" cy="483047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7600" b="1" i="0" u="none" strike="noStrike" cap="none" normalizeH="0" baseline="0" smtClean="0">
              <a:ln>
                <a:noFill/>
              </a:ln>
              <a:solidFill>
                <a:srgbClr val="FFD624"/>
              </a:solidFill>
              <a:effectLst/>
              <a:latin typeface="Verdana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7297849" y="4871508"/>
            <a:ext cx="12282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>
                <a:solidFill>
                  <a:srgbClr val="0F5494"/>
                </a:solidFill>
              </a:rPr>
              <a:t>Not needed </a:t>
            </a:r>
            <a:br>
              <a:rPr lang="en-GB" b="1" dirty="0" smtClean="0">
                <a:solidFill>
                  <a:srgbClr val="0F5494"/>
                </a:solidFill>
              </a:rPr>
            </a:br>
            <a:r>
              <a:rPr lang="en-GB" b="1" dirty="0" smtClean="0">
                <a:solidFill>
                  <a:srgbClr val="0F5494"/>
                </a:solidFill>
              </a:rPr>
              <a:t>for </a:t>
            </a:r>
            <a:r>
              <a:rPr lang="en-GB" b="1" dirty="0" smtClean="0"/>
              <a:t>indices</a:t>
            </a:r>
            <a:endParaRPr lang="en-GB" b="1" dirty="0" smtClean="0">
              <a:solidFill>
                <a:srgbClr val="0F5494"/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7501134" y="2402335"/>
            <a:ext cx="11753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>
                <a:solidFill>
                  <a:srgbClr val="0F5494"/>
                </a:solidFill>
              </a:rPr>
              <a:t>Not needed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7557351" y="6464141"/>
            <a:ext cx="11592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>
                <a:solidFill>
                  <a:srgbClr val="0F5494"/>
                </a:solidFill>
              </a:rPr>
              <a:t>Never used</a:t>
            </a:r>
          </a:p>
        </p:txBody>
      </p:sp>
    </p:spTree>
    <p:extLst>
      <p:ext uri="{BB962C8B-B14F-4D97-AF65-F5344CB8AC3E}">
        <p14:creationId xmlns:p14="http://schemas.microsoft.com/office/powerpoint/2010/main" val="2119703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/>
              <a:t>Target: </a:t>
            </a:r>
            <a:r>
              <a:rPr lang="en-GB" dirty="0" smtClean="0"/>
              <a:t>One </a:t>
            </a:r>
            <a:r>
              <a:rPr lang="en-GB" dirty="0"/>
              <a:t>DSD for </a:t>
            </a:r>
            <a:r>
              <a:rPr lang="en-GB" dirty="0" smtClean="0"/>
              <a:t>all STS </a:t>
            </a:r>
            <a:r>
              <a:rPr lang="en-GB" dirty="0"/>
              <a:t>data transmissions with reporting countries and data users, available in Global Registry</a:t>
            </a:r>
          </a:p>
          <a:p>
            <a:r>
              <a:rPr lang="en-GB" dirty="0" smtClean="0"/>
              <a:t>Based on the existing STS Key Family (GESMES/TS)</a:t>
            </a:r>
          </a:p>
          <a:p>
            <a:r>
              <a:rPr lang="en-GB" dirty="0" smtClean="0"/>
              <a:t>A draft STS DSD is under validation</a:t>
            </a:r>
          </a:p>
          <a:p>
            <a:r>
              <a:rPr lang="en-GB" dirty="0" smtClean="0"/>
              <a:t>Learning from experience (Eurostat's horizontal unit, ESS MS and International Organisations)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D6383-BB19-469E-8703-747662376691}" type="slidenum">
              <a:rPr lang="en-GB" altLang="en-US" smtClean="0"/>
              <a:pPr/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67729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772295"/>
            <a:ext cx="8424936" cy="936625"/>
          </a:xfrm>
        </p:spPr>
        <p:txBody>
          <a:bodyPr/>
          <a:lstStyle/>
          <a:p>
            <a:pPr algn="ctr"/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Questions?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4005064"/>
            <a:ext cx="8424936" cy="13681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i="1" dirty="0" smtClean="0"/>
              <a:t>Thank you for your attention.</a:t>
            </a:r>
            <a:endParaRPr lang="en-GB" i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D6383-BB19-469E-8703-747662376691}" type="slidenum">
              <a:rPr lang="en-GB" altLang="en-US" smtClean="0"/>
              <a:pPr/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09646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Contents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What is Eurostat's STS?</a:t>
            </a:r>
          </a:p>
          <a:p>
            <a:r>
              <a:rPr lang="en-GB" dirty="0" smtClean="0"/>
              <a:t>Current data transmissions</a:t>
            </a:r>
          </a:p>
          <a:p>
            <a:r>
              <a:rPr lang="en-GB" dirty="0" smtClean="0"/>
              <a:t>Preliminary consultations</a:t>
            </a:r>
          </a:p>
          <a:p>
            <a:r>
              <a:rPr lang="en-GB" dirty="0" smtClean="0"/>
              <a:t>Draft STS DSD</a:t>
            </a:r>
          </a:p>
          <a:p>
            <a:r>
              <a:rPr lang="en-GB" dirty="0" smtClean="0"/>
              <a:t>Conclusions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39944" y="6425952"/>
            <a:ext cx="504056" cy="432048"/>
          </a:xfrm>
        </p:spPr>
        <p:txBody>
          <a:bodyPr/>
          <a:lstStyle/>
          <a:p>
            <a:fld id="{4BFD6383-BB19-469E-8703-747662376691}" type="slidenum">
              <a:rPr lang="en-GB" altLang="en-US" smtClean="0"/>
              <a:pPr/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42901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Who are we?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D6383-BB19-469E-8703-747662376691}" type="slidenum">
              <a:rPr lang="en-GB" altLang="en-US" smtClean="0"/>
              <a:pPr/>
              <a:t>3</a:t>
            </a:fld>
            <a:endParaRPr lang="en-GB" alt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9491568"/>
              </p:ext>
            </p:extLst>
          </p:nvPr>
        </p:nvGraphicFramePr>
        <p:xfrm>
          <a:off x="42863" y="2435225"/>
          <a:ext cx="8978900" cy="321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7" name="Organization Chart" r:id="rId4" imgW="3644640" imgH="1091880" progId="OrgPlusWOPX.4">
                  <p:embed followColorScheme="full"/>
                </p:oleObj>
              </mc:Choice>
              <mc:Fallback>
                <p:oleObj name="Organization Chart" r:id="rId4" imgW="3644640" imgH="1091880" progId="OrgPlusWOPX.4">
                  <p:embed followColorScheme="full"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63" y="2435225"/>
                        <a:ext cx="8978900" cy="3219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3645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</a:t>
            </a:r>
            <a:r>
              <a:rPr lang="en-GB" dirty="0" smtClean="0"/>
              <a:t>Short-term business statistics </a:t>
            </a:r>
            <a:r>
              <a:rPr lang="en-GB" dirty="0"/>
              <a:t>doing?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0" y="2276872"/>
            <a:ext cx="4860032" cy="424847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en-GB" sz="1800" b="1" dirty="0"/>
              <a:t> </a:t>
            </a:r>
            <a:r>
              <a:rPr lang="en-GB" sz="1800" b="1" dirty="0" smtClean="0"/>
              <a:t>Four </a:t>
            </a:r>
            <a:r>
              <a:rPr lang="en-GB" sz="1800" b="1" dirty="0"/>
              <a:t>monthly news releases</a:t>
            </a:r>
          </a:p>
          <a:p>
            <a:pPr marL="808038" lvl="1" indent="-273050">
              <a:buFont typeface="Wingdings" panose="05000000000000000000" pitchFamily="2" charset="2"/>
              <a:buChar char="Ø"/>
            </a:pPr>
            <a:r>
              <a:rPr lang="en-GB" sz="1600" dirty="0" smtClean="0"/>
              <a:t>Industrial </a:t>
            </a:r>
            <a:r>
              <a:rPr lang="en-GB" sz="1600" dirty="0"/>
              <a:t>producer </a:t>
            </a:r>
            <a:r>
              <a:rPr lang="en-GB" sz="1600" dirty="0" smtClean="0"/>
              <a:t>prices</a:t>
            </a:r>
            <a:endParaRPr lang="en-GB" sz="1600" dirty="0"/>
          </a:p>
          <a:p>
            <a:pPr marL="808038" lvl="1" indent="-273050">
              <a:buFont typeface="Wingdings" panose="05000000000000000000" pitchFamily="2" charset="2"/>
              <a:buChar char="Ø"/>
            </a:pPr>
            <a:r>
              <a:rPr lang="en-GB" sz="1600" dirty="0" smtClean="0"/>
              <a:t>Volume </a:t>
            </a:r>
            <a:r>
              <a:rPr lang="en-GB" sz="1600" dirty="0"/>
              <a:t>of retail </a:t>
            </a:r>
            <a:r>
              <a:rPr lang="en-GB" sz="1600" dirty="0" smtClean="0"/>
              <a:t>trade</a:t>
            </a:r>
            <a:endParaRPr lang="en-GB" sz="1600" dirty="0"/>
          </a:p>
          <a:p>
            <a:pPr marL="808038" lvl="1" indent="-273050">
              <a:buFont typeface="Wingdings" panose="05000000000000000000" pitchFamily="2" charset="2"/>
              <a:buChar char="Ø"/>
            </a:pPr>
            <a:r>
              <a:rPr lang="en-GB" sz="1600" dirty="0" smtClean="0"/>
              <a:t>Industrial production</a:t>
            </a:r>
            <a:endParaRPr lang="en-GB" sz="1600" dirty="0"/>
          </a:p>
          <a:p>
            <a:pPr marL="808038" lvl="1" indent="-273050">
              <a:buFont typeface="Wingdings" panose="05000000000000000000" pitchFamily="2" charset="2"/>
              <a:buChar char="Ø"/>
            </a:pPr>
            <a:r>
              <a:rPr lang="en-GB" sz="1600" dirty="0" smtClean="0"/>
              <a:t>Index </a:t>
            </a:r>
            <a:r>
              <a:rPr lang="en-GB" sz="1600" dirty="0" smtClean="0"/>
              <a:t>of production in </a:t>
            </a:r>
            <a:r>
              <a:rPr lang="en-GB" sz="1600" dirty="0" smtClean="0"/>
              <a:t>construction</a:t>
            </a:r>
            <a:endParaRPr lang="en-GB" sz="1600" dirty="0"/>
          </a:p>
          <a:p>
            <a:pPr marL="534988" indent="-177800" algn="l">
              <a:buFont typeface="Arial" panose="020B0604020202020204" pitchFamily="34" charset="0"/>
              <a:buChar char="•"/>
            </a:pPr>
            <a:r>
              <a:rPr lang="en-GB" sz="1800" b="1" dirty="0" smtClean="0"/>
              <a:t>Eight </a:t>
            </a:r>
            <a:r>
              <a:rPr lang="en-GB" sz="1800" b="1" dirty="0"/>
              <a:t>"Principal </a:t>
            </a:r>
            <a:r>
              <a:rPr lang="en-GB" sz="1800" b="1" dirty="0"/>
              <a:t>European Economic </a:t>
            </a:r>
            <a:r>
              <a:rPr lang="en-GB" sz="1800" b="1" dirty="0"/>
              <a:t>Indicators" </a:t>
            </a:r>
            <a:r>
              <a:rPr lang="en-GB" sz="1800" b="1" dirty="0"/>
              <a:t>(PEEIs)</a:t>
            </a:r>
          </a:p>
          <a:p>
            <a:pPr lvl="1"/>
            <a:r>
              <a:rPr lang="en-GB" sz="1600" dirty="0" smtClean="0"/>
              <a:t>In </a:t>
            </a:r>
            <a:r>
              <a:rPr lang="en-GB" sz="1600" dirty="0"/>
              <a:t>addition to the above four</a:t>
            </a:r>
            <a:r>
              <a:rPr lang="en-GB" sz="1600" dirty="0" smtClean="0"/>
              <a:t>: </a:t>
            </a:r>
            <a:endParaRPr lang="en-GB" sz="1600" dirty="0" smtClean="0"/>
          </a:p>
          <a:p>
            <a:pPr marL="808038" lvl="1" indent="-273050">
              <a:buFont typeface="Wingdings" panose="05000000000000000000" pitchFamily="2" charset="2"/>
              <a:buChar char="Ø"/>
            </a:pPr>
            <a:r>
              <a:rPr lang="en-GB" sz="1600" dirty="0"/>
              <a:t>Industry - Import </a:t>
            </a:r>
            <a:r>
              <a:rPr lang="en-GB" sz="1600" dirty="0"/>
              <a:t>prices</a:t>
            </a:r>
          </a:p>
          <a:p>
            <a:pPr marL="808038" lvl="1" indent="-273050">
              <a:buFont typeface="Wingdings" panose="05000000000000000000" pitchFamily="2" charset="2"/>
              <a:buChar char="Ø"/>
            </a:pPr>
            <a:r>
              <a:rPr lang="en-GB" sz="1600" dirty="0"/>
              <a:t>Construction </a:t>
            </a:r>
            <a:r>
              <a:rPr lang="en-GB" sz="1600" dirty="0"/>
              <a:t>– Building </a:t>
            </a:r>
            <a:r>
              <a:rPr lang="en-GB" sz="1600" dirty="0"/>
              <a:t>permits</a:t>
            </a:r>
          </a:p>
          <a:p>
            <a:pPr marL="808038" lvl="1" indent="-273050">
              <a:buFont typeface="Wingdings" panose="05000000000000000000" pitchFamily="2" charset="2"/>
              <a:buChar char="Ø"/>
            </a:pPr>
            <a:r>
              <a:rPr lang="en-GB" sz="1600" dirty="0"/>
              <a:t>Services </a:t>
            </a:r>
            <a:r>
              <a:rPr lang="en-GB" sz="1600" dirty="0"/>
              <a:t>– </a:t>
            </a:r>
            <a:r>
              <a:rPr lang="en-GB" sz="1600" dirty="0"/>
              <a:t>Turnover</a:t>
            </a:r>
          </a:p>
          <a:p>
            <a:pPr marL="808038" lvl="1" indent="-273050">
              <a:buFont typeface="Wingdings" panose="05000000000000000000" pitchFamily="2" charset="2"/>
              <a:buChar char="Ø"/>
            </a:pPr>
            <a:r>
              <a:rPr lang="en-GB" sz="1600" dirty="0"/>
              <a:t>Services </a:t>
            </a:r>
            <a:r>
              <a:rPr lang="en-GB" sz="1600" dirty="0"/>
              <a:t>– Producer prices </a:t>
            </a:r>
            <a:r>
              <a:rPr lang="en-GB" sz="1600" dirty="0" smtClean="0"/>
              <a:t>(SPPI) </a:t>
            </a:r>
            <a:endParaRPr lang="en-GB" sz="1600" dirty="0"/>
          </a:p>
          <a:p>
            <a:pPr marL="534988" indent="-177800" algn="l">
              <a:buFont typeface="Arial" panose="020B0604020202020204" pitchFamily="34" charset="0"/>
              <a:buChar char="•"/>
            </a:pPr>
            <a:r>
              <a:rPr lang="en-GB" sz="1800" b="1" dirty="0" smtClean="0"/>
              <a:t>Other </a:t>
            </a:r>
            <a:r>
              <a:rPr lang="en-GB" sz="1800" b="1" dirty="0"/>
              <a:t>short-term indicators </a:t>
            </a:r>
            <a:r>
              <a:rPr lang="en-GB" sz="1800" b="1" dirty="0"/>
              <a:t>(trade turnover, labour costs, …)</a:t>
            </a:r>
            <a:endParaRPr lang="en-GB" sz="18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0CE59-401B-429C-A108-E1B5F3C6EBF3}" type="slidenum">
              <a:rPr lang="fr-FR" smtClean="0"/>
              <a:pPr/>
              <a:t>4</a:t>
            </a:fld>
            <a:endParaRPr lang="fr-FR" b="0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924943"/>
            <a:ext cx="4441605" cy="2690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632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Current </a:t>
            </a:r>
            <a:r>
              <a:rPr lang="en-GB" dirty="0" smtClean="0"/>
              <a:t>STS data transmissions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~5000 data files - in </a:t>
            </a:r>
            <a:r>
              <a:rPr lang="en-GB" dirty="0"/>
              <a:t>40 data </a:t>
            </a:r>
            <a:r>
              <a:rPr lang="en-GB" dirty="0" smtClean="0"/>
              <a:t>flows - per year from EU and EFTA Member States and from the accession countries</a:t>
            </a:r>
          </a:p>
          <a:p>
            <a:r>
              <a:rPr lang="en-GB" dirty="0" smtClean="0"/>
              <a:t>All files in structured GESMES/TS (SDMX-EDI)</a:t>
            </a:r>
          </a:p>
          <a:p>
            <a:r>
              <a:rPr lang="en-GB" dirty="0" smtClean="0"/>
              <a:t>All files follow the same structure: 13 fields (dimensions, attributes and observations)</a:t>
            </a:r>
          </a:p>
          <a:p>
            <a:r>
              <a:rPr lang="en-GB" dirty="0" smtClean="0"/>
              <a:t> A tool in MS to create valid files (Genedi)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D6383-BB19-469E-8703-747662376691}" type="slidenum">
              <a:rPr lang="en-GB" altLang="en-US" smtClean="0"/>
              <a:pPr/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25853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Why SDMX-ML?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/>
              <a:t>Objective: a single data transmission format in ESS </a:t>
            </a:r>
          </a:p>
          <a:p>
            <a:r>
              <a:rPr lang="en-GB" dirty="0" smtClean="0"/>
              <a:t>Machine-to-machine readability</a:t>
            </a:r>
          </a:p>
          <a:p>
            <a:r>
              <a:rPr lang="en-GB" dirty="0" smtClean="0"/>
              <a:t>Facilitates data sharing and exchange with ECB and international organisations</a:t>
            </a:r>
          </a:p>
          <a:p>
            <a:r>
              <a:rPr lang="en-GB" dirty="0" smtClean="0"/>
              <a:t>Modern tools: XML instead of EDIFACT based</a:t>
            </a:r>
          </a:p>
          <a:p>
            <a:r>
              <a:rPr lang="en-GB" dirty="0" smtClean="0"/>
              <a:t>Support available from Eurostat's IT data and metadata management units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D6383-BB19-469E-8703-747662376691}" type="slidenum">
              <a:rPr lang="en-GB" altLang="en-US" smtClean="0"/>
              <a:pPr/>
              <a:t>6</a:t>
            </a:fld>
            <a:endParaRPr lang="en-GB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196752"/>
            <a:ext cx="2232247" cy="1257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399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Preliminary consultations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GB" sz="2000" dirty="0" smtClean="0"/>
              <a:t>With </a:t>
            </a:r>
            <a:r>
              <a:rPr lang="en-GB" sz="2000" b="1" dirty="0" smtClean="0"/>
              <a:t>International Organisations</a:t>
            </a:r>
            <a:r>
              <a:rPr lang="en-GB" sz="2000" dirty="0" smtClean="0"/>
              <a:t> (OECD, IMF, ILO): to learn from them</a:t>
            </a:r>
          </a:p>
          <a:p>
            <a:pPr lvl="1"/>
            <a:r>
              <a:rPr lang="en-GB" sz="1600" dirty="0" smtClean="0"/>
              <a:t>Several web meetings 2015 Q1-Q2</a:t>
            </a:r>
          </a:p>
          <a:p>
            <a:r>
              <a:rPr lang="en-GB" sz="2000" dirty="0" smtClean="0"/>
              <a:t>With EU and EFTA </a:t>
            </a:r>
            <a:r>
              <a:rPr lang="en-GB" sz="2000" b="1" dirty="0" smtClean="0"/>
              <a:t>Members States</a:t>
            </a:r>
            <a:r>
              <a:rPr lang="en-GB" sz="2000" dirty="0" smtClean="0"/>
              <a:t> and the candidate countries: to learn from them and to improve acceptability</a:t>
            </a:r>
          </a:p>
          <a:p>
            <a:pPr lvl="1"/>
            <a:r>
              <a:rPr lang="en-GB" sz="1600" dirty="0" smtClean="0"/>
              <a:t>A web meeting to present the draft DSD May-2015</a:t>
            </a:r>
          </a:p>
          <a:p>
            <a:pPr lvl="1"/>
            <a:r>
              <a:rPr lang="en-GB" sz="1600" dirty="0" smtClean="0"/>
              <a:t>An online survey to collect the MS' comments 2015 Q3-Q4</a:t>
            </a:r>
          </a:p>
          <a:p>
            <a:r>
              <a:rPr lang="en-GB" sz="2000" dirty="0" smtClean="0"/>
              <a:t>Formal approval by Nov-2015</a:t>
            </a:r>
          </a:p>
          <a:p>
            <a:r>
              <a:rPr lang="en-GB" sz="2000" dirty="0" smtClean="0"/>
              <a:t>Technical work carried out by Eurostat's data and metadata management unit between the consultations</a:t>
            </a:r>
            <a:endParaRPr 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D6383-BB19-469E-8703-747662376691}" type="slidenum">
              <a:rPr lang="en-GB" altLang="en-US" smtClean="0"/>
              <a:pPr/>
              <a:t>7</a:t>
            </a:fld>
            <a:endParaRPr lang="en-GB" alt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1049273"/>
            <a:ext cx="1636395" cy="149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0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Message from International Organisations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GB" b="1" dirty="0"/>
              <a:t>Code lists</a:t>
            </a:r>
            <a:r>
              <a:rPr lang="en-GB" b="1" dirty="0" smtClean="0"/>
              <a:t>: build on the </a:t>
            </a:r>
            <a:r>
              <a:rPr lang="en-GB" b="1" dirty="0" err="1" smtClean="0"/>
              <a:t>the</a:t>
            </a:r>
            <a:r>
              <a:rPr lang="en-GB" b="1" dirty="0" smtClean="0"/>
              <a:t> existing ones</a:t>
            </a:r>
          </a:p>
          <a:p>
            <a:pPr lvl="1"/>
            <a:r>
              <a:rPr lang="en-GB" sz="1700" dirty="0" smtClean="0">
                <a:hlinkClick r:id="rId3"/>
              </a:rPr>
              <a:t>https</a:t>
            </a:r>
            <a:r>
              <a:rPr lang="en-GB" sz="1700" dirty="0">
                <a:hlinkClick r:id="rId3"/>
              </a:rPr>
              <a:t>://</a:t>
            </a:r>
            <a:r>
              <a:rPr lang="en-GB" sz="1700" dirty="0" smtClean="0">
                <a:hlinkClick r:id="rId3"/>
              </a:rPr>
              <a:t>registry.sdmx.org/content.html</a:t>
            </a:r>
            <a:endParaRPr lang="en-GB" sz="1700" dirty="0" smtClean="0"/>
          </a:p>
          <a:p>
            <a:r>
              <a:rPr lang="en-GB" b="1" dirty="0" smtClean="0"/>
              <a:t>Need to </a:t>
            </a:r>
            <a:r>
              <a:rPr lang="en-GB" b="1" dirty="0"/>
              <a:t>be created:</a:t>
            </a:r>
          </a:p>
          <a:p>
            <a:pPr lvl="1"/>
            <a:r>
              <a:rPr lang="en-GB" b="1" dirty="0"/>
              <a:t>INDICATOR</a:t>
            </a:r>
            <a:r>
              <a:rPr lang="en-GB" dirty="0"/>
              <a:t>: specific for STS (PROD, TOVT, EMPL,…)</a:t>
            </a:r>
          </a:p>
          <a:p>
            <a:pPr lvl="1"/>
            <a:r>
              <a:rPr lang="en-GB" b="1" dirty="0"/>
              <a:t>ACTIVITY</a:t>
            </a:r>
            <a:r>
              <a:rPr lang="en-GB" dirty="0"/>
              <a:t>: NACE rev. 2.0 + special aggregates (e.g. F_CC112</a:t>
            </a:r>
            <a:r>
              <a:rPr lang="en-GB" dirty="0" smtClean="0"/>
              <a:t>,…)</a:t>
            </a:r>
            <a:endParaRPr lang="en-GB" dirty="0"/>
          </a:p>
          <a:p>
            <a:pPr lvl="1"/>
            <a:r>
              <a:rPr lang="en-GB" b="1" dirty="0"/>
              <a:t>BASE_YEAR</a:t>
            </a:r>
            <a:r>
              <a:rPr lang="en-GB" dirty="0"/>
              <a:t>: 2000,…,2020,…,?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D6383-BB19-469E-8703-747662376691}" type="slidenum">
              <a:rPr lang="en-GB" altLang="en-US" smtClean="0"/>
              <a:pPr/>
              <a:t>8</a:t>
            </a:fld>
            <a:endParaRPr lang="en-GB" altLang="en-US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38" y="2339787"/>
            <a:ext cx="4171950" cy="376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8066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STS Data Structure Definition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One DSD for all STS files' 40 flows</a:t>
            </a:r>
          </a:p>
          <a:p>
            <a:r>
              <a:rPr lang="en-GB" dirty="0" smtClean="0"/>
              <a:t>Validations: constraints to be applied at the level of flows</a:t>
            </a:r>
          </a:p>
          <a:p>
            <a:pPr lvl="1"/>
            <a:r>
              <a:rPr lang="en-GB" dirty="0" smtClean="0"/>
              <a:t>[ADJUSTMENT</a:t>
            </a:r>
            <a:r>
              <a:rPr lang="en-GB" dirty="0"/>
              <a:t>="Y</a:t>
            </a:r>
            <a:r>
              <a:rPr lang="en-GB" dirty="0" smtClean="0"/>
              <a:t>"] not allowed for prices etc.</a:t>
            </a:r>
          </a:p>
          <a:p>
            <a:pPr algn="l"/>
            <a:r>
              <a:rPr lang="en-GB" dirty="0" smtClean="0"/>
              <a:t>SDMX v. 2.1, p.34-43:</a:t>
            </a:r>
            <a:r>
              <a:rPr lang="en-GB" dirty="0"/>
              <a:t/>
            </a:r>
            <a:br>
              <a:rPr lang="en-GB" dirty="0"/>
            </a:br>
            <a:r>
              <a:rPr lang="en-GB" sz="1800" dirty="0">
                <a:hlinkClick r:id="rId3"/>
              </a:rPr>
              <a:t>http://sdmx.org/wp-content/uploads/2013/07/SDMX_2_1_SECTION_6_TechnicalNotes-march-2013.doc</a:t>
            </a:r>
            <a:endParaRPr lang="en-GB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D6383-BB19-469E-8703-747662376691}" type="slidenum">
              <a:rPr lang="en-GB" altLang="en-US" smtClean="0"/>
              <a:pPr/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8693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SWG-14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33176"/>
        </a:solidFill>
        <a:ln>
          <a:solidFill>
            <a:srgbClr val="133176"/>
          </a:solidFill>
        </a:ln>
      </a:spPr>
      <a:bodyPr anchor="ctr"/>
      <a:lstStyle>
        <a:defPPr algn="ctr" defTabSz="457200" fontAlgn="auto">
          <a:spcBef>
            <a:spcPts val="0"/>
          </a:spcBef>
          <a:spcAft>
            <a:spcPts val="0"/>
          </a:spcAft>
          <a:defRPr sz="1800" b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 smtClean="0">
            <a:ln>
              <a:noFill/>
            </a:ln>
            <a:solidFill>
              <a:srgbClr val="FFD624"/>
            </a:solidFill>
            <a:effectLst/>
            <a:latin typeface="Verdan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2400" b="0" dirty="0" err="1" smtClean="0">
            <a:solidFill>
              <a:srgbClr val="0F5494"/>
            </a:solidFill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STSWG-14</Template>
  <TotalTime>2985</TotalTime>
  <Words>590</Words>
  <Application>Microsoft Office PowerPoint</Application>
  <PresentationFormat>On-screen Show (4:3)</PresentationFormat>
  <Paragraphs>127</Paragraphs>
  <Slides>12</Slides>
  <Notes>12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STSWG-14</vt:lpstr>
      <vt:lpstr>Organization Chart</vt:lpstr>
      <vt:lpstr>A Data Structure Definition for Eurostat's short-term business statistics</vt:lpstr>
      <vt:lpstr>Contents</vt:lpstr>
      <vt:lpstr>Who are we?</vt:lpstr>
      <vt:lpstr>What is Short-term business statistics doing?</vt:lpstr>
      <vt:lpstr>Current STS data transmissions</vt:lpstr>
      <vt:lpstr>Why SDMX-ML?</vt:lpstr>
      <vt:lpstr>Preliminary consultations</vt:lpstr>
      <vt:lpstr>Message from International Organisations</vt:lpstr>
      <vt:lpstr>STS Data Structure Definition</vt:lpstr>
      <vt:lpstr>STS - from GESMES/TS  to SDMX-ML</vt:lpstr>
      <vt:lpstr>Conclusion</vt:lpstr>
      <vt:lpstr> Questions?</vt:lpstr>
    </vt:vector>
  </TitlesOfParts>
  <Company>European Commission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STS data transmission format</dc:title>
  <dc:creator>pasisim</dc:creator>
  <cp:lastModifiedBy>PLANOVSKY Jan (ESTAT)</cp:lastModifiedBy>
  <cp:revision>70</cp:revision>
  <cp:lastPrinted>2015-09-01T07:32:55Z</cp:lastPrinted>
  <dcterms:created xsi:type="dcterms:W3CDTF">2015-01-07T14:43:23Z</dcterms:created>
  <dcterms:modified xsi:type="dcterms:W3CDTF">2015-09-29T04:08:54Z</dcterms:modified>
</cp:coreProperties>
</file>